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8" r:id="rId6"/>
    <p:sldId id="262" r:id="rId7"/>
    <p:sldId id="270" r:id="rId8"/>
    <p:sldId id="271" r:id="rId9"/>
    <p:sldId id="272" r:id="rId10"/>
    <p:sldId id="269" r:id="rId11"/>
    <p:sldId id="276" r:id="rId12"/>
    <p:sldId id="277" r:id="rId13"/>
    <p:sldId id="278" r:id="rId14"/>
    <p:sldId id="274" r:id="rId15"/>
    <p:sldId id="275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oinranking.com/api/documentation" TargetMode="External"/><Relationship Id="rId2" Type="http://schemas.openxmlformats.org/officeDocument/2006/relationships/hyperlink" Target="https://www.coingecko.com/en/api/docu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spotify.com/documentation/general/guides/authorization/client-credentials/" TargetMode="External"/><Relationship Id="rId5" Type="http://schemas.openxmlformats.org/officeDocument/2006/relationships/hyperlink" Target="https://unsplash.com/documentation/dynamic-client-registration" TargetMode="External"/><Relationship Id="rId4" Type="http://schemas.openxmlformats.org/officeDocument/2006/relationships/hyperlink" Target="https://unsplash.com/document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Stefano Sannino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1000002144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30/04/2022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CA75E5-8CE2-4630-8516-005193E0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46" y="1174966"/>
            <a:ext cx="3049124" cy="1697317"/>
          </a:xfrm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Parte html per le API di </a:t>
            </a:r>
            <a:r>
              <a:rPr lang="it-IT" sz="4000" dirty="0" err="1">
                <a:solidFill>
                  <a:srgbClr val="FFFFFF"/>
                </a:solidFill>
              </a:rPr>
              <a:t>Unsplash</a:t>
            </a:r>
            <a:r>
              <a:rPr lang="it-IT" sz="4000" dirty="0">
                <a:solidFill>
                  <a:srgbClr val="FFFFFF"/>
                </a:solidFill>
              </a:rPr>
              <a:t> e funzionamento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27D20B-9A44-4804-8DCF-81CB8BE56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056896" cy="3422807"/>
          </a:xfrm>
          <a:prstGeom prst="rect">
            <a:avLst/>
          </a:prstGeom>
        </p:spPr>
      </p:pic>
      <p:pic>
        <p:nvPicPr>
          <p:cNvPr id="9" name="Immagine 8" descr="Immagine che contiene testo, screenshot, interni&#10;&#10;Descrizione generata automaticamente">
            <a:extLst>
              <a:ext uri="{FF2B5EF4-FFF2-40B4-BE49-F238E27FC236}">
                <a16:creationId xmlns:a16="http://schemas.microsoft.com/office/drawing/2014/main" id="{C054631D-6091-4B83-84BB-F54F32D8A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31" y="10138"/>
            <a:ext cx="7969108" cy="448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0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32108"/>
            <a:ext cx="3496235" cy="1214060"/>
          </a:xfrm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Spotify(con OAuth2) (Solo JS)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557A598-94BA-F317-DC20-904C7872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350" y="-10142"/>
            <a:ext cx="6147621" cy="687828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BF5F3AC1-FA03-861E-F53B-E89A3016126B}"/>
              </a:ext>
            </a:extLst>
          </p:cNvPr>
          <p:cNvSpPr/>
          <p:nvPr/>
        </p:nvSpPr>
        <p:spPr>
          <a:xfrm>
            <a:off x="6094476" y="1183340"/>
            <a:ext cx="1220724" cy="1882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9F5E54A2-BECF-0249-83D0-705F34FD93AA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rot="10800000" flipV="1">
            <a:off x="5041908" y="1277470"/>
            <a:ext cx="1052569" cy="44168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olo 1">
            <a:extLst>
              <a:ext uri="{FF2B5EF4-FFF2-40B4-BE49-F238E27FC236}">
                <a16:creationId xmlns:a16="http://schemas.microsoft.com/office/drawing/2014/main" id="{3FAD6E88-BB63-7B76-6B9B-37533BA765A0}"/>
              </a:ext>
            </a:extLst>
          </p:cNvPr>
          <p:cNvSpPr txBox="1">
            <a:spLocks/>
          </p:cNvSpPr>
          <p:nvPr/>
        </p:nvSpPr>
        <p:spPr>
          <a:xfrm>
            <a:off x="4008073" y="1719150"/>
            <a:ext cx="2067667" cy="11943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dirty="0">
                <a:solidFill>
                  <a:srgbClr val="FF0000"/>
                </a:solidFill>
                <a:latin typeface="+mn-lt"/>
              </a:rPr>
              <a:t>Variabile inizialmente vuota, che conterrà la stringa scritta dall’utente per effettuare la ricerca</a:t>
            </a:r>
            <a:endParaRPr lang="it-IT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8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32108"/>
            <a:ext cx="3496235" cy="1214060"/>
          </a:xfrm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Spotify(con OAuth2) (Solo JS)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EFA7A53-607C-D108-0E10-A9F8B7ECC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5" y="-6"/>
            <a:ext cx="8154175" cy="686217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9834124-527A-47FE-C0B9-64562EE3EC1B}"/>
              </a:ext>
            </a:extLst>
          </p:cNvPr>
          <p:cNvSpPr/>
          <p:nvPr/>
        </p:nvSpPr>
        <p:spPr>
          <a:xfrm>
            <a:off x="4399124" y="1506069"/>
            <a:ext cx="5327582" cy="18467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79095DB7-8729-CCF2-9438-917979703CC9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9740885" y="1601246"/>
            <a:ext cx="1170695" cy="59510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olo 1">
            <a:extLst>
              <a:ext uri="{FF2B5EF4-FFF2-40B4-BE49-F238E27FC236}">
                <a16:creationId xmlns:a16="http://schemas.microsoft.com/office/drawing/2014/main" id="{17809086-7CC9-FF48-9FFF-DF65B4F8615A}"/>
              </a:ext>
            </a:extLst>
          </p:cNvPr>
          <p:cNvSpPr txBox="1">
            <a:spLocks/>
          </p:cNvSpPr>
          <p:nvPr/>
        </p:nvSpPr>
        <p:spPr>
          <a:xfrm>
            <a:off x="9877746" y="406867"/>
            <a:ext cx="2067667" cy="11943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dirty="0">
                <a:solidFill>
                  <a:srgbClr val="FF0000"/>
                </a:solidFill>
                <a:latin typeface="+mn-lt"/>
              </a:rPr>
              <a:t>Effettuo una fetch (di tipo POST) per richiedere il token a partire dal mio ID e Secret.</a:t>
            </a:r>
            <a:endParaRPr lang="it-IT" sz="1600" dirty="0">
              <a:solidFill>
                <a:srgbClr val="FF0000"/>
              </a:solidFill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D9C4EE9-0CC3-1F3A-314A-74D24FC91C0A}"/>
              </a:ext>
            </a:extLst>
          </p:cNvPr>
          <p:cNvSpPr/>
          <p:nvPr/>
        </p:nvSpPr>
        <p:spPr>
          <a:xfrm>
            <a:off x="6929751" y="2514230"/>
            <a:ext cx="2796956" cy="2682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1BDE6EE5-66AE-FBD0-AA74-FE0683F78C10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9019073" y="2091589"/>
            <a:ext cx="276764" cy="165845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olo 1">
            <a:extLst>
              <a:ext uri="{FF2B5EF4-FFF2-40B4-BE49-F238E27FC236}">
                <a16:creationId xmlns:a16="http://schemas.microsoft.com/office/drawing/2014/main" id="{ABA41C1A-BB4A-C00C-ABA9-59C4D6B3180D}"/>
              </a:ext>
            </a:extLst>
          </p:cNvPr>
          <p:cNvSpPr txBox="1">
            <a:spLocks/>
          </p:cNvSpPr>
          <p:nvPr/>
        </p:nvSpPr>
        <p:spPr>
          <a:xfrm>
            <a:off x="9986681" y="2312895"/>
            <a:ext cx="2067667" cy="13434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dirty="0" err="1">
                <a:solidFill>
                  <a:srgbClr val="FF0000"/>
                </a:solidFill>
                <a:latin typeface="+mn-lt"/>
              </a:rPr>
              <a:t>Btoa</a:t>
            </a:r>
            <a:r>
              <a:rPr lang="it-IT" sz="1600" dirty="0">
                <a:solidFill>
                  <a:srgbClr val="FF0000"/>
                </a:solidFill>
                <a:latin typeface="+mn-lt"/>
              </a:rPr>
              <a:t> usato per convertire in base64 il </a:t>
            </a:r>
            <a:r>
              <a:rPr lang="it-IT" sz="1600" dirty="0" err="1">
                <a:solidFill>
                  <a:srgbClr val="FF0000"/>
                </a:solidFill>
                <a:latin typeface="+mn-lt"/>
              </a:rPr>
              <a:t>client_id:client_secret</a:t>
            </a:r>
            <a:r>
              <a:rPr lang="it-IT" sz="1600" dirty="0">
                <a:solidFill>
                  <a:srgbClr val="FF0000"/>
                </a:solidFill>
                <a:latin typeface="+mn-lt"/>
              </a:rPr>
              <a:t> come richiesto da </a:t>
            </a:r>
            <a:r>
              <a:rPr lang="it-IT" sz="1600" dirty="0" err="1">
                <a:solidFill>
                  <a:srgbClr val="FF0000"/>
                </a:solidFill>
                <a:latin typeface="+mn-lt"/>
              </a:rPr>
              <a:t>spotify</a:t>
            </a:r>
            <a:r>
              <a:rPr lang="it-IT" sz="1600" dirty="0">
                <a:solidFill>
                  <a:srgbClr val="FF0000"/>
                </a:solidFill>
                <a:latin typeface="+mn-lt"/>
              </a:rPr>
              <a:t> nella documentazione</a:t>
            </a:r>
            <a:endParaRPr lang="it-IT" sz="1600" dirty="0">
              <a:solidFill>
                <a:srgbClr val="FF0000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9E0849AA-DA13-3F6D-6606-32BC2301811C}"/>
              </a:ext>
            </a:extLst>
          </p:cNvPr>
          <p:cNvSpPr/>
          <p:nvPr/>
        </p:nvSpPr>
        <p:spPr>
          <a:xfrm>
            <a:off x="4399124" y="4500282"/>
            <a:ext cx="3539674" cy="1264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AEC07A65-3EC7-4878-8CAC-1327D8CA7294}"/>
              </a:ext>
            </a:extLst>
          </p:cNvPr>
          <p:cNvCxnSpPr>
            <a:cxnSpLocks/>
          </p:cNvCxnSpPr>
          <p:nvPr/>
        </p:nvCxnSpPr>
        <p:spPr>
          <a:xfrm>
            <a:off x="7938798" y="5105399"/>
            <a:ext cx="1215609" cy="19126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olo 1">
            <a:extLst>
              <a:ext uri="{FF2B5EF4-FFF2-40B4-BE49-F238E27FC236}">
                <a16:creationId xmlns:a16="http://schemas.microsoft.com/office/drawing/2014/main" id="{2D7D9052-4DB2-3196-E0E4-94B0390FFDD3}"/>
              </a:ext>
            </a:extLst>
          </p:cNvPr>
          <p:cNvSpPr txBox="1">
            <a:spLocks/>
          </p:cNvSpPr>
          <p:nvPr/>
        </p:nvSpPr>
        <p:spPr>
          <a:xfrm>
            <a:off x="9154407" y="4680185"/>
            <a:ext cx="2067667" cy="13434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dirty="0">
                <a:solidFill>
                  <a:srgbClr val="FF0000"/>
                </a:solidFill>
                <a:latin typeface="+mn-lt"/>
              </a:rPr>
              <a:t>Effettuo una fetch per richiedere il brano passando nell’</a:t>
            </a:r>
            <a:r>
              <a:rPr lang="it-IT" sz="1600" dirty="0" err="1">
                <a:solidFill>
                  <a:srgbClr val="FF0000"/>
                </a:solidFill>
                <a:latin typeface="+mn-lt"/>
              </a:rPr>
              <a:t>header</a:t>
            </a:r>
            <a:r>
              <a:rPr lang="it-IT" sz="1600" dirty="0">
                <a:solidFill>
                  <a:srgbClr val="FF0000"/>
                </a:solidFill>
                <a:latin typeface="+mn-lt"/>
              </a:rPr>
              <a:t> il token (quello ottenuto sopra) specificando il tipo (</a:t>
            </a:r>
            <a:r>
              <a:rPr lang="it-IT" sz="1600" dirty="0" err="1">
                <a:solidFill>
                  <a:srgbClr val="FF0000"/>
                </a:solidFill>
                <a:latin typeface="+mn-lt"/>
              </a:rPr>
              <a:t>Bearer</a:t>
            </a:r>
            <a:r>
              <a:rPr lang="it-IT" sz="1600" dirty="0">
                <a:solidFill>
                  <a:srgbClr val="FF0000"/>
                </a:solidFill>
                <a:latin typeface="+mn-lt"/>
              </a:rPr>
              <a:t>)</a:t>
            </a:r>
            <a:endParaRPr lang="it-IT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97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91" y="2480330"/>
            <a:ext cx="3648634" cy="1917616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API Spotify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(funzionamento)</a:t>
            </a:r>
          </a:p>
        </p:txBody>
      </p:sp>
      <p:pic>
        <p:nvPicPr>
          <p:cNvPr id="4" name="Immagine 3" descr="Immagine che contiene testo, screenshot, monitor, interni&#10;&#10;Descrizione generata automaticamente">
            <a:extLst>
              <a:ext uri="{FF2B5EF4-FFF2-40B4-BE49-F238E27FC236}">
                <a16:creationId xmlns:a16="http://schemas.microsoft.com/office/drawing/2014/main" id="{79F9FB35-90A1-47B8-998E-F39795447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01" y="10137"/>
            <a:ext cx="8141852" cy="48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86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CA75E5-8CE2-4630-8516-005193E0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034" y="2135677"/>
            <a:ext cx="4299860" cy="1697317"/>
          </a:xfrm>
        </p:spPr>
        <p:txBody>
          <a:bodyPr anchor="b">
            <a:normAutofit/>
          </a:bodyPr>
          <a:lstStyle/>
          <a:p>
            <a:pPr algn="r"/>
            <a:r>
              <a:rPr lang="it-IT" sz="3200" dirty="0">
                <a:solidFill>
                  <a:srgbClr val="FFFFFF"/>
                </a:solidFill>
              </a:rPr>
              <a:t>Formato delle risposte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A746EC-0241-4F23-9B05-55D73D56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7" y="491112"/>
            <a:ext cx="3305161" cy="6356750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599E3681-8867-445C-9147-A5D185FACE1D}"/>
              </a:ext>
            </a:extLst>
          </p:cNvPr>
          <p:cNvSpPr txBox="1">
            <a:spLocks/>
          </p:cNvSpPr>
          <p:nvPr/>
        </p:nvSpPr>
        <p:spPr>
          <a:xfrm>
            <a:off x="4817788" y="159418"/>
            <a:ext cx="4037839" cy="351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FF0000"/>
                </a:solidFill>
                <a:latin typeface="+mn-lt"/>
              </a:rPr>
              <a:t>Formato della risposta di </a:t>
            </a:r>
            <a:r>
              <a:rPr lang="it-IT" sz="1800" dirty="0" err="1">
                <a:solidFill>
                  <a:srgbClr val="FF0000"/>
                </a:solidFill>
                <a:latin typeface="+mn-lt"/>
              </a:rPr>
              <a:t>Coinranking</a:t>
            </a:r>
            <a:endParaRPr lang="it-IT" sz="1800" dirty="0">
              <a:solidFill>
                <a:srgbClr val="FF000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4568343-9393-4594-81EC-347363BE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827" y="1005676"/>
            <a:ext cx="3667125" cy="5829300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F1A6D3C4-24B5-489E-AC29-63E88EA983BE}"/>
              </a:ext>
            </a:extLst>
          </p:cNvPr>
          <p:cNvSpPr txBox="1">
            <a:spLocks/>
          </p:cNvSpPr>
          <p:nvPr/>
        </p:nvSpPr>
        <p:spPr>
          <a:xfrm>
            <a:off x="8609206" y="653706"/>
            <a:ext cx="3667125" cy="351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FF0000"/>
                </a:solidFill>
                <a:latin typeface="+mn-lt"/>
              </a:rPr>
              <a:t>Formato della risposta di </a:t>
            </a:r>
            <a:r>
              <a:rPr lang="it-IT" sz="1800" dirty="0" err="1">
                <a:solidFill>
                  <a:srgbClr val="FF0000"/>
                </a:solidFill>
                <a:latin typeface="+mn-lt"/>
              </a:rPr>
              <a:t>Unsplash</a:t>
            </a:r>
            <a:endParaRPr lang="it-IT" sz="4000" dirty="0">
              <a:solidFill>
                <a:srgbClr val="FF0000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78E1668-E312-4290-9FDB-D471E2901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29" y="335403"/>
            <a:ext cx="3848100" cy="2867025"/>
          </a:xfrm>
          <a:prstGeom prst="rect">
            <a:avLst/>
          </a:prstGeom>
        </p:spPr>
      </p:pic>
      <p:sp>
        <p:nvSpPr>
          <p:cNvPr id="21" name="Titolo 1">
            <a:extLst>
              <a:ext uri="{FF2B5EF4-FFF2-40B4-BE49-F238E27FC236}">
                <a16:creationId xmlns:a16="http://schemas.microsoft.com/office/drawing/2014/main" id="{965F3132-1E0A-4CF8-894E-22F1870AD988}"/>
              </a:ext>
            </a:extLst>
          </p:cNvPr>
          <p:cNvSpPr txBox="1">
            <a:spLocks/>
          </p:cNvSpPr>
          <p:nvPr/>
        </p:nvSpPr>
        <p:spPr>
          <a:xfrm>
            <a:off x="741859" y="437"/>
            <a:ext cx="3857549" cy="351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FF0000"/>
                </a:solidFill>
                <a:latin typeface="+mn-lt"/>
              </a:rPr>
              <a:t>Formato della risposta di </a:t>
            </a:r>
            <a:r>
              <a:rPr lang="it-IT" sz="1800" dirty="0" err="1">
                <a:solidFill>
                  <a:srgbClr val="FF0000"/>
                </a:solidFill>
                <a:latin typeface="+mn-lt"/>
              </a:rPr>
              <a:t>Coingecko</a:t>
            </a:r>
            <a:endParaRPr lang="it-IT" sz="4000" dirty="0">
              <a:solidFill>
                <a:srgbClr val="FF0000"/>
              </a:solidFill>
            </a:endParaRP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1204315-70C5-4D14-B0C9-9DDF5828C840}"/>
              </a:ext>
            </a:extLst>
          </p:cNvPr>
          <p:cNvSpPr txBox="1">
            <a:spLocks/>
          </p:cNvSpPr>
          <p:nvPr/>
        </p:nvSpPr>
        <p:spPr>
          <a:xfrm>
            <a:off x="233849" y="3844029"/>
            <a:ext cx="3803978" cy="1426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FF0000"/>
                </a:solidFill>
                <a:latin typeface="+mn-lt"/>
              </a:rPr>
              <a:t>Le risposte ottenute da tutte le API sono in formato JSON, quindi ho semplicemente acceduto alle informazioni di mio interesse, (vedendo se si trattava di link, testi o altro), puntando a quell’attributo, talvolta anche dovendo passare nella gerarchia, nel caso in cui il dato si trovasse più in profondità.</a:t>
            </a:r>
            <a:endParaRPr lang="it-IT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66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CA75E5-8CE2-4630-8516-005193E0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034" y="2135677"/>
            <a:ext cx="4299860" cy="1697317"/>
          </a:xfrm>
        </p:spPr>
        <p:txBody>
          <a:bodyPr anchor="b">
            <a:normAutofit/>
          </a:bodyPr>
          <a:lstStyle/>
          <a:p>
            <a:pPr algn="r"/>
            <a:r>
              <a:rPr lang="it-IT" sz="3200" dirty="0">
                <a:solidFill>
                  <a:srgbClr val="FFFFFF"/>
                </a:solidFill>
              </a:rPr>
              <a:t>Formato delle risposte</a:t>
            </a:r>
            <a:br>
              <a:rPr lang="it-IT" sz="3200" dirty="0">
                <a:solidFill>
                  <a:srgbClr val="FFFFFF"/>
                </a:solidFill>
              </a:rPr>
            </a:br>
            <a:r>
              <a:rPr lang="it-IT" sz="3200" dirty="0">
                <a:solidFill>
                  <a:srgbClr val="FFFFFF"/>
                </a:solidFill>
              </a:rPr>
              <a:t>delle API di Spotify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599E3681-8867-445C-9147-A5D185FACE1D}"/>
              </a:ext>
            </a:extLst>
          </p:cNvPr>
          <p:cNvSpPr txBox="1">
            <a:spLocks/>
          </p:cNvSpPr>
          <p:nvPr/>
        </p:nvSpPr>
        <p:spPr>
          <a:xfrm>
            <a:off x="8151113" y="1075009"/>
            <a:ext cx="4037839" cy="3519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FF0000"/>
                </a:solidFill>
                <a:latin typeface="+mn-lt"/>
              </a:rPr>
              <a:t>Formato della risposta di Spotify</a:t>
            </a:r>
            <a:endParaRPr lang="it-IT" sz="1800" dirty="0">
              <a:solidFill>
                <a:srgbClr val="FF0000"/>
              </a:solidFill>
            </a:endParaRP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1204315-70C5-4D14-B0C9-9DDF5828C840}"/>
              </a:ext>
            </a:extLst>
          </p:cNvPr>
          <p:cNvSpPr txBox="1">
            <a:spLocks/>
          </p:cNvSpPr>
          <p:nvPr/>
        </p:nvSpPr>
        <p:spPr>
          <a:xfrm>
            <a:off x="235698" y="3962680"/>
            <a:ext cx="3803978" cy="786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FF0000"/>
                </a:solidFill>
                <a:latin typeface="+mn-lt"/>
              </a:rPr>
              <a:t>Anche qui le risposte ottenute sono entrambe in formato JSON</a:t>
            </a:r>
            <a:endParaRPr lang="it-IT" sz="4000" dirty="0">
              <a:solidFill>
                <a:srgbClr val="FF0000"/>
              </a:solidFill>
            </a:endParaRPr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8054D791-BC0A-F157-64E1-0C7DA829759E}"/>
              </a:ext>
            </a:extLst>
          </p:cNvPr>
          <p:cNvSpPr txBox="1">
            <a:spLocks/>
          </p:cNvSpPr>
          <p:nvPr/>
        </p:nvSpPr>
        <p:spPr>
          <a:xfrm>
            <a:off x="235698" y="912150"/>
            <a:ext cx="2447372" cy="596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FF0000"/>
                </a:solidFill>
                <a:latin typeface="+mn-lt"/>
              </a:rPr>
              <a:t>Formato della risposta di Spotify (Token)</a:t>
            </a:r>
            <a:endParaRPr lang="it-IT" sz="1800" dirty="0">
              <a:solidFill>
                <a:srgbClr val="FF0000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345AF88-D27F-B404-2A79-95E1DD26F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64" y="1440868"/>
            <a:ext cx="5365536" cy="541712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BDDE70-35A9-B519-0634-6F1515DC5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855" y="270907"/>
            <a:ext cx="4268748" cy="25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4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Il progetto riguarda l’integrazione di API REST all’interno del sito da me sviluppato durante il mhw1 (che è una top 5 delle migliori </a:t>
            </a:r>
            <a:r>
              <a:rPr lang="it-IT" sz="2000" dirty="0" err="1"/>
              <a:t>cryptovalute</a:t>
            </a:r>
            <a:r>
              <a:rPr lang="it-IT" sz="2000" dirty="0"/>
              <a:t>). </a:t>
            </a:r>
          </a:p>
          <a:p>
            <a:pPr lvl="1"/>
            <a:r>
              <a:rPr lang="it-IT" sz="2000" dirty="0"/>
              <a:t>Per la pagina ho usato in totale 5 API:</a:t>
            </a:r>
          </a:p>
          <a:p>
            <a:pPr marL="1257300" lvl="2" indent="-342900">
              <a:buFont typeface="Arial" panose="020B0604020202020204" pitchFamily="34" charset="0"/>
              <a:buAutoNum type="arabicPeriod"/>
            </a:pPr>
            <a:r>
              <a:rPr lang="it-IT" dirty="0"/>
              <a:t>API di </a:t>
            </a: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hlinkClick r:id="rId2"/>
              </a:rPr>
              <a:t>coingecko.com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  <a:hlinkClick r:id="rId2"/>
              </a:rPr>
              <a:t> </a:t>
            </a:r>
            <a:r>
              <a:rPr lang="it-IT" dirty="0">
                <a:cs typeface="Calibri" panose="020F0502020204030204" pitchFamily="34" charset="0"/>
              </a:rPr>
              <a:t>(</a:t>
            </a:r>
            <a:r>
              <a:rPr lang="it-IT" dirty="0">
                <a:highlight>
                  <a:srgbClr val="FFFF00"/>
                </a:highlight>
                <a:cs typeface="Calibri" panose="020F0502020204030204" pitchFamily="34" charset="0"/>
              </a:rPr>
              <a:t>senza chiave</a:t>
            </a:r>
            <a:r>
              <a:rPr lang="it-IT" dirty="0">
                <a:cs typeface="Calibri" panose="020F0502020204030204" pitchFamily="34" charset="0"/>
              </a:rPr>
              <a:t>) </a:t>
            </a:r>
            <a:r>
              <a:rPr lang="it-IT" dirty="0"/>
              <a:t>per ottenere i prezzi di mercato (che si aggiornano ogni volta che si ricarica la pagina) delle 5 </a:t>
            </a:r>
            <a:r>
              <a:rPr lang="it-IT" dirty="0" err="1"/>
              <a:t>cryptovalute</a:t>
            </a:r>
            <a:r>
              <a:rPr lang="it-IT" dirty="0"/>
              <a:t> descritte nella top 5.</a:t>
            </a:r>
          </a:p>
          <a:p>
            <a:pPr marL="1257300" lvl="2" indent="-342900">
              <a:buFont typeface="Arial" panose="020B0604020202020204" pitchFamily="34" charset="0"/>
              <a:buAutoNum type="arabicPeriod"/>
            </a:pPr>
            <a:r>
              <a:rPr lang="it-IT" dirty="0"/>
              <a:t>API di </a:t>
            </a:r>
            <a:r>
              <a:rPr lang="it-IT" dirty="0">
                <a:solidFill>
                  <a:srgbClr val="6A9955"/>
                </a:solidFill>
                <a:latin typeface="Consolas" panose="020B0609020204030204" pitchFamily="49" charset="0"/>
                <a:hlinkClick r:id="rId3"/>
              </a:rPr>
              <a:t>coinranking.com</a:t>
            </a:r>
            <a:r>
              <a:rPr lang="it-IT" dirty="0">
                <a:cs typeface="Calibri" panose="020F0502020204030204" pitchFamily="34" charset="0"/>
              </a:rPr>
              <a:t> (</a:t>
            </a:r>
            <a:r>
              <a:rPr lang="it-IT" dirty="0">
                <a:highlight>
                  <a:srgbClr val="FFFF00"/>
                </a:highlight>
                <a:cs typeface="Calibri" panose="020F0502020204030204" pitchFamily="34" charset="0"/>
              </a:rPr>
              <a:t>con chiave</a:t>
            </a:r>
            <a:r>
              <a:rPr lang="it-IT" dirty="0">
                <a:cs typeface="Calibri" panose="020F0502020204030204" pitchFamily="34" charset="0"/>
              </a:rPr>
              <a:t>) </a:t>
            </a:r>
            <a:r>
              <a:rPr lang="it-IT" dirty="0"/>
              <a:t>per ottenere una lista di 50 </a:t>
            </a:r>
            <a:r>
              <a:rPr lang="it-IT" dirty="0" err="1"/>
              <a:t>cryptovalute</a:t>
            </a:r>
            <a:r>
              <a:rPr lang="it-IT" dirty="0"/>
              <a:t> e le loro rispettive informazioni utili.</a:t>
            </a:r>
          </a:p>
          <a:p>
            <a:pPr marL="1257300" lvl="2" indent="-342900">
              <a:buFont typeface="Arial" panose="020B0604020202020204" pitchFamily="34" charset="0"/>
              <a:buAutoNum type="arabicPeriod"/>
            </a:pPr>
            <a:r>
              <a:rPr lang="it-IT" dirty="0"/>
              <a:t>API di </a:t>
            </a:r>
            <a:r>
              <a:rPr lang="it-IT" dirty="0">
                <a:hlinkClick r:id="rId4"/>
              </a:rPr>
              <a:t>unsplash.com</a:t>
            </a:r>
            <a:r>
              <a:rPr lang="it-IT" dirty="0"/>
              <a:t> </a:t>
            </a:r>
            <a:r>
              <a:rPr lang="it-IT" dirty="0">
                <a:cs typeface="Calibri" panose="020F0502020204030204" pitchFamily="34" charset="0"/>
              </a:rPr>
              <a:t>(</a:t>
            </a:r>
            <a:r>
              <a:rPr lang="it-IT" dirty="0">
                <a:highlight>
                  <a:srgbClr val="FFFF00"/>
                </a:highlight>
                <a:cs typeface="Calibri" panose="020F0502020204030204" pitchFamily="34" charset="0"/>
              </a:rPr>
              <a:t>con chiave</a:t>
            </a:r>
            <a:r>
              <a:rPr lang="it-IT" dirty="0">
                <a:cs typeface="Calibri" panose="020F0502020204030204" pitchFamily="34" charset="0"/>
              </a:rPr>
              <a:t>)</a:t>
            </a:r>
            <a:r>
              <a:rPr lang="it-IT" dirty="0">
                <a:solidFill>
                  <a:srgbClr val="6A9955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it-IT" dirty="0"/>
              <a:t>per ottenere, con l’ausilio di una </a:t>
            </a:r>
            <a:r>
              <a:rPr lang="it-IT" dirty="0" err="1"/>
              <a:t>search</a:t>
            </a:r>
            <a:r>
              <a:rPr lang="it-IT" dirty="0"/>
              <a:t> bar, le foto delle monete, quindi il loro stemma.</a:t>
            </a:r>
          </a:p>
          <a:p>
            <a:pPr marL="1257300" lvl="2" indent="-342900">
              <a:buFont typeface="Arial" panose="020B0604020202020204" pitchFamily="34" charset="0"/>
              <a:buAutoNum type="arabicPeriod"/>
            </a:pPr>
            <a:r>
              <a:rPr lang="it-IT" dirty="0"/>
              <a:t>API di </a:t>
            </a:r>
            <a:r>
              <a:rPr lang="it-IT" dirty="0">
                <a:hlinkClick r:id="rId5"/>
              </a:rPr>
              <a:t>unsplash.com </a:t>
            </a:r>
            <a:r>
              <a:rPr lang="it-IT" dirty="0">
                <a:cs typeface="Calibri" panose="020F0502020204030204" pitchFamily="34" charset="0"/>
              </a:rPr>
              <a:t>(</a:t>
            </a:r>
            <a:r>
              <a:rPr lang="it-IT" dirty="0">
                <a:highlight>
                  <a:srgbClr val="FFFF00"/>
                </a:highlight>
                <a:cs typeface="Calibri" panose="020F0502020204030204" pitchFamily="34" charset="0"/>
              </a:rPr>
              <a:t>con OAuth2</a:t>
            </a:r>
            <a:r>
              <a:rPr lang="it-IT" dirty="0">
                <a:cs typeface="Calibri" panose="020F0502020204030204" pitchFamily="34" charset="0"/>
              </a:rPr>
              <a:t>) sempre per la stessa cosa</a:t>
            </a:r>
          </a:p>
          <a:p>
            <a:pPr marL="1257300" lvl="2" indent="-342900">
              <a:buFont typeface="Arial" panose="020B0604020202020204" pitchFamily="34" charset="0"/>
              <a:buAutoNum type="arabicPeriod"/>
            </a:pPr>
            <a:r>
              <a:rPr lang="it-IT" dirty="0">
                <a:cs typeface="Calibri" panose="020F0502020204030204" pitchFamily="34" charset="0"/>
              </a:rPr>
              <a:t>API di </a:t>
            </a:r>
            <a:r>
              <a:rPr lang="it-IT" dirty="0">
                <a:cs typeface="Calibri" panose="020F0502020204030204" pitchFamily="34" charset="0"/>
                <a:hlinkClick r:id="rId6"/>
              </a:rPr>
              <a:t>spotify.com</a:t>
            </a:r>
            <a:r>
              <a:rPr lang="it-IT" dirty="0">
                <a:cs typeface="Calibri" panose="020F0502020204030204" pitchFamily="34" charset="0"/>
              </a:rPr>
              <a:t> (</a:t>
            </a:r>
            <a:r>
              <a:rPr lang="it-IT" dirty="0">
                <a:highlight>
                  <a:srgbClr val="FFFF00"/>
                </a:highlight>
                <a:cs typeface="Calibri" panose="020F0502020204030204" pitchFamily="34" charset="0"/>
              </a:rPr>
              <a:t>con OAuth2</a:t>
            </a:r>
            <a:r>
              <a:rPr lang="it-IT" dirty="0">
                <a:cs typeface="Calibri" panose="020F0502020204030204" pitchFamily="34" charset="0"/>
              </a:rPr>
              <a:t>) per ottenere brani su ricerca dell’utente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82" y="3264843"/>
            <a:ext cx="3341236" cy="784584"/>
          </a:xfrm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di </a:t>
            </a:r>
            <a:r>
              <a:rPr lang="it-IT" sz="4000" dirty="0" err="1">
                <a:solidFill>
                  <a:srgbClr val="FFFFFF"/>
                </a:solidFill>
              </a:rPr>
              <a:t>Coingecko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165D393-8133-460D-B83F-8790745EA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00" y="187254"/>
            <a:ext cx="3898447" cy="267248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C74CA2F9-9673-4D96-B324-B18F6FA1B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10" y="10132"/>
            <a:ext cx="6077985" cy="341886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F294D470-272E-4AB0-8852-2FDA8C749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999" y="3530622"/>
            <a:ext cx="8156001" cy="33273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4324189-6FD9-376E-5353-8C3BD6A2C1AA}"/>
              </a:ext>
            </a:extLst>
          </p:cNvPr>
          <p:cNvSpPr txBox="1">
            <a:spLocks/>
          </p:cNvSpPr>
          <p:nvPr/>
        </p:nvSpPr>
        <p:spPr>
          <a:xfrm>
            <a:off x="7165369" y="3520484"/>
            <a:ext cx="3957262" cy="18418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questa API il formato della richiesta è molto semplice:</a:t>
            </a:r>
            <a:br>
              <a:rPr lang="it-I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Utilizzo una fetch all’endpoint di </a:t>
            </a:r>
            <a:r>
              <a:rPr lang="it-IT" sz="16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coingecko</a:t>
            </a:r>
            <a:r>
              <a:rPr lang="it-I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parametro di ricerca ‘</a:t>
            </a:r>
            <a:r>
              <a:rPr lang="it-IT" sz="16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price?ids</a:t>
            </a:r>
            <a:r>
              <a:rPr lang="it-I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=’  e  poi passo gli id delle monete di mio interesse (in questo caso le 5 discusse nel sito) e infine al parametro ‘&amp;</a:t>
            </a:r>
            <a:r>
              <a:rPr lang="it-IT" sz="16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vs_currencies</a:t>
            </a:r>
            <a:r>
              <a:rPr lang="it-I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=‘ passo ‘</a:t>
            </a:r>
            <a:r>
              <a:rPr lang="it-IT" sz="16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eur</a:t>
            </a:r>
            <a:r>
              <a:rPr lang="it-I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per ottenere il prezzo di quelle monete in EURO</a:t>
            </a:r>
          </a:p>
        </p:txBody>
      </p:sp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B606B414-7229-A708-2861-70A976CCF294}"/>
              </a:ext>
            </a:extLst>
          </p:cNvPr>
          <p:cNvCxnSpPr>
            <a:cxnSpLocks/>
          </p:cNvCxnSpPr>
          <p:nvPr/>
        </p:nvCxnSpPr>
        <p:spPr>
          <a:xfrm rot="5400000">
            <a:off x="7559228" y="5443249"/>
            <a:ext cx="1189878" cy="107017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ttangolo 26">
            <a:extLst>
              <a:ext uri="{FF2B5EF4-FFF2-40B4-BE49-F238E27FC236}">
                <a16:creationId xmlns:a16="http://schemas.microsoft.com/office/drawing/2014/main" id="{043CF650-693C-4593-2FF6-7F551C321E11}"/>
              </a:ext>
            </a:extLst>
          </p:cNvPr>
          <p:cNvSpPr/>
          <p:nvPr/>
        </p:nvSpPr>
        <p:spPr>
          <a:xfrm>
            <a:off x="4035999" y="6573275"/>
            <a:ext cx="8180148" cy="1950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8" y="2955839"/>
            <a:ext cx="3550024" cy="1046445"/>
          </a:xfrm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di Coinranking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E1AF11-E118-4978-A61E-E3136A7EB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71" y="3541060"/>
            <a:ext cx="4097403" cy="229242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1783681-0A26-4F1C-AE0C-A00CFA2A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90" y="10138"/>
            <a:ext cx="3957262" cy="3723756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0B549A65-8599-4705-99F4-E55016785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8" y="3733894"/>
            <a:ext cx="3957262" cy="3175072"/>
          </a:xfrm>
          <a:prstGeom prst="rect">
            <a:avLst/>
          </a:prstGeom>
        </p:spPr>
      </p:pic>
      <p:pic>
        <p:nvPicPr>
          <p:cNvPr id="28" name="Immagine 27" descr="Immagine che contiene testo, monitor, screenshot, interni&#10;&#10;Descrizione generata automaticamente">
            <a:extLst>
              <a:ext uri="{FF2B5EF4-FFF2-40B4-BE49-F238E27FC236}">
                <a16:creationId xmlns:a16="http://schemas.microsoft.com/office/drawing/2014/main" id="{FC1BF041-260E-489B-8C48-6D23574FB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93" y="41012"/>
            <a:ext cx="5823875" cy="3275929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3D7BB96C-6A39-4975-91A2-C7965B9C8589}"/>
              </a:ext>
            </a:extLst>
          </p:cNvPr>
          <p:cNvSpPr/>
          <p:nvPr/>
        </p:nvSpPr>
        <p:spPr>
          <a:xfrm>
            <a:off x="8279925" y="5289176"/>
            <a:ext cx="2710804" cy="1165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7CFB1C18-CA34-46AD-B90F-C8B79B3D14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15833" y="5352780"/>
            <a:ext cx="3074896" cy="922176"/>
          </a:xfrm>
          <a:prstGeom prst="curvedConnector3">
            <a:avLst>
              <a:gd name="adj1" fmla="val -772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27E5F103-0271-4C01-88B5-51CF90518CE1}"/>
              </a:ext>
            </a:extLst>
          </p:cNvPr>
          <p:cNvSpPr txBox="1">
            <a:spLocks/>
          </p:cNvSpPr>
          <p:nvPr/>
        </p:nvSpPr>
        <p:spPr>
          <a:xfrm>
            <a:off x="4117369" y="6086498"/>
            <a:ext cx="3957262" cy="761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evitare il problema legato alla CORS policy faccio uso del proxy server (</a:t>
            </a:r>
            <a:r>
              <a:rPr lang="it-IT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cors-anywhere</a:t>
            </a:r>
            <a:r>
              <a:rPr lang="it-I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che aggiungo come prefisso prima di effettuare la fetch</a:t>
            </a:r>
          </a:p>
        </p:txBody>
      </p: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9AE85A3D-7618-4624-9E15-4F68EAE3E602}"/>
              </a:ext>
            </a:extLst>
          </p:cNvPr>
          <p:cNvCxnSpPr>
            <a:cxnSpLocks/>
          </p:cNvCxnSpPr>
          <p:nvPr/>
        </p:nvCxnSpPr>
        <p:spPr>
          <a:xfrm flipV="1">
            <a:off x="7348068" y="5966550"/>
            <a:ext cx="1313194" cy="738950"/>
          </a:xfrm>
          <a:prstGeom prst="curvedConnector3">
            <a:avLst>
              <a:gd name="adj1" fmla="val 10324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597F8799-7B16-42F8-963A-2480566E2252}"/>
              </a:ext>
            </a:extLst>
          </p:cNvPr>
          <p:cNvSpPr/>
          <p:nvPr/>
        </p:nvSpPr>
        <p:spPr>
          <a:xfrm>
            <a:off x="8518699" y="5871099"/>
            <a:ext cx="463935" cy="116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D892DCA-24A8-7C30-D828-A29CFA8B267C}"/>
              </a:ext>
            </a:extLst>
          </p:cNvPr>
          <p:cNvSpPr/>
          <p:nvPr/>
        </p:nvSpPr>
        <p:spPr>
          <a:xfrm>
            <a:off x="9586281" y="6338047"/>
            <a:ext cx="409366" cy="1377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CF4D67E-A709-B3E7-CBFD-1B5DCDCE84F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9995647" y="6406940"/>
            <a:ext cx="484094" cy="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14D9324D-6194-DFD5-BE04-8534BBD97526}"/>
              </a:ext>
            </a:extLst>
          </p:cNvPr>
          <p:cNvSpPr txBox="1">
            <a:spLocks/>
          </p:cNvSpPr>
          <p:nvPr/>
        </p:nvSpPr>
        <p:spPr>
          <a:xfrm>
            <a:off x="10267186" y="6063306"/>
            <a:ext cx="1895320" cy="738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Richiesta parametrizzata con </a:t>
            </a:r>
            <a:r>
              <a:rPr lang="it-IT" sz="1400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chiave</a:t>
            </a:r>
            <a:r>
              <a:rPr lang="it-IT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(fornita da </a:t>
            </a:r>
            <a:r>
              <a:rPr lang="it-IT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coinranking</a:t>
            </a:r>
            <a:r>
              <a:rPr lang="it-IT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30" name="Connettore curvo 29">
            <a:extLst>
              <a:ext uri="{FF2B5EF4-FFF2-40B4-BE49-F238E27FC236}">
                <a16:creationId xmlns:a16="http://schemas.microsoft.com/office/drawing/2014/main" id="{7ED5D92A-619B-FFFF-18F4-E9FA2D68365F}"/>
              </a:ext>
            </a:extLst>
          </p:cNvPr>
          <p:cNvCxnSpPr>
            <a:cxnSpLocks/>
          </p:cNvCxnSpPr>
          <p:nvPr/>
        </p:nvCxnSpPr>
        <p:spPr>
          <a:xfrm>
            <a:off x="10412743" y="2669355"/>
            <a:ext cx="434551" cy="42124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4D856FCE-B6FC-4C81-47E6-C21F6828D6BD}"/>
              </a:ext>
            </a:extLst>
          </p:cNvPr>
          <p:cNvSpPr/>
          <p:nvPr/>
        </p:nvSpPr>
        <p:spPr>
          <a:xfrm>
            <a:off x="8286829" y="202271"/>
            <a:ext cx="3752771" cy="2456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632CDC0-5E7E-586A-C380-A0FF7C23CBBA}"/>
              </a:ext>
            </a:extLst>
          </p:cNvPr>
          <p:cNvSpPr txBox="1">
            <a:spLocks/>
          </p:cNvSpPr>
          <p:nvPr/>
        </p:nvSpPr>
        <p:spPr>
          <a:xfrm>
            <a:off x="10739718" y="2722821"/>
            <a:ext cx="1483971" cy="11942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Estraggo le informazioni che mi servono e le inserisco nella pagina dinamicamente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5B50A5-7444-41ED-8F3E-576B694F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3453" y="2886191"/>
            <a:ext cx="3863788" cy="1219200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di </a:t>
            </a:r>
            <a:r>
              <a:rPr lang="it-IT" sz="4000" dirty="0" err="1">
                <a:solidFill>
                  <a:srgbClr val="FFFFFF"/>
                </a:solidFill>
              </a:rPr>
              <a:t>Unsplash</a:t>
            </a:r>
            <a:r>
              <a:rPr lang="it-IT" sz="4000" dirty="0">
                <a:solidFill>
                  <a:srgbClr val="FFFFFF"/>
                </a:solidFill>
              </a:rPr>
              <a:t> (con chiave)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B1A0CBB-E12B-44FC-8330-23DA1FFD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602" y="-10143"/>
            <a:ext cx="3142903" cy="2987366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21ECA47-98B2-4F3A-8E7D-5F90965E6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602" y="2977222"/>
            <a:ext cx="3142903" cy="391119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8D3EAA4-0702-4A1D-BA17-C055D3491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956" y="-11039"/>
            <a:ext cx="5558173" cy="3276734"/>
          </a:xfrm>
          <a:prstGeom prst="rect">
            <a:avLst/>
          </a:prstGeom>
        </p:spPr>
      </p:pic>
      <p:pic>
        <p:nvPicPr>
          <p:cNvPr id="32" name="Immagine 31" descr="Immagine che contiene testo, monitor, screenshot, interni&#10;&#10;Descrizione generata automaticamente">
            <a:extLst>
              <a:ext uri="{FF2B5EF4-FFF2-40B4-BE49-F238E27FC236}">
                <a16:creationId xmlns:a16="http://schemas.microsoft.com/office/drawing/2014/main" id="{C0298661-9EDC-413E-AC97-735B3470E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380" y="3396947"/>
            <a:ext cx="5843326" cy="328687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13EA07F-71A7-D77D-8C11-4B55C870D02E}"/>
              </a:ext>
            </a:extLst>
          </p:cNvPr>
          <p:cNvSpPr txBox="1">
            <a:spLocks/>
          </p:cNvSpPr>
          <p:nvPr/>
        </p:nvSpPr>
        <p:spPr>
          <a:xfrm>
            <a:off x="10372454" y="1554726"/>
            <a:ext cx="1715703" cy="17507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Creo l’indirizzo, che sarà il parametro passato alla fetch seguendo la struttura della documentazione, e aggiungendo il ‘text’ ossia la parola che l’utente vuole cercare e la ‘key’ per ottenere il permesso</a:t>
            </a: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37267F7C-3006-E2FE-BEF9-BE6FA412B6D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820400" y="1372355"/>
            <a:ext cx="409906" cy="182371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FC860FEC-34B3-0B3D-A37F-960FE7CAE813}"/>
              </a:ext>
            </a:extLst>
          </p:cNvPr>
          <p:cNvSpPr/>
          <p:nvPr/>
        </p:nvSpPr>
        <p:spPr>
          <a:xfrm>
            <a:off x="6858000" y="1174575"/>
            <a:ext cx="5154706" cy="1977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451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32108"/>
            <a:ext cx="3496235" cy="1214060"/>
          </a:xfrm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di </a:t>
            </a:r>
            <a:r>
              <a:rPr lang="it-IT" sz="4000" dirty="0" err="1">
                <a:solidFill>
                  <a:srgbClr val="FFFFFF"/>
                </a:solidFill>
              </a:rPr>
              <a:t>Unsplash</a:t>
            </a:r>
            <a:r>
              <a:rPr lang="it-IT" sz="4000" dirty="0">
                <a:solidFill>
                  <a:srgbClr val="FFFFFF"/>
                </a:solidFill>
              </a:rPr>
              <a:t> (con OAuth2) (Solo JS)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4FA4B75-ED8D-4BB9-8C34-70E562AD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68" y="-5"/>
            <a:ext cx="4514504" cy="685800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54F6F934-BB49-5F1C-68ED-BD8F52F6BCFE}"/>
              </a:ext>
            </a:extLst>
          </p:cNvPr>
          <p:cNvSpPr/>
          <p:nvPr/>
        </p:nvSpPr>
        <p:spPr>
          <a:xfrm>
            <a:off x="4355979" y="340658"/>
            <a:ext cx="4268068" cy="959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15C61F5-AABA-8C58-38E3-904AD8DA8F73}"/>
              </a:ext>
            </a:extLst>
          </p:cNvPr>
          <p:cNvSpPr/>
          <p:nvPr/>
        </p:nvSpPr>
        <p:spPr>
          <a:xfrm>
            <a:off x="4352931" y="1066799"/>
            <a:ext cx="1877539" cy="2330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8F3682C3-DBEB-2CCB-FF70-FC30E862E115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8624047" y="820270"/>
            <a:ext cx="2026520" cy="88302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5262DF4-D177-86D7-37C6-B87498485504}"/>
              </a:ext>
            </a:extLst>
          </p:cNvPr>
          <p:cNvSpPr txBox="1">
            <a:spLocks/>
          </p:cNvSpPr>
          <p:nvPr/>
        </p:nvSpPr>
        <p:spPr>
          <a:xfrm>
            <a:off x="9792715" y="1703294"/>
            <a:ext cx="1715703" cy="4348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Costanti utili per l’utilizzo dell’API</a:t>
            </a:r>
          </a:p>
        </p:txBody>
      </p: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41877D3F-7CA4-7FE4-0B96-7510F6E20F1E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5912540" y="679043"/>
            <a:ext cx="2608727" cy="3850404"/>
          </a:xfrm>
          <a:prstGeom prst="curved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03840206-219E-E8B8-11A5-DF28DD4FD273}"/>
              </a:ext>
            </a:extLst>
          </p:cNvPr>
          <p:cNvSpPr txBox="1">
            <a:spLocks/>
          </p:cNvSpPr>
          <p:nvPr/>
        </p:nvSpPr>
        <p:spPr>
          <a:xfrm>
            <a:off x="9142106" y="3540927"/>
            <a:ext cx="1715703" cy="735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2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Questa è la variabile che conterrà il nostro token una volta ottenuto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E0AA377-B71B-689B-912E-AE6EED717192}"/>
              </a:ext>
            </a:extLst>
          </p:cNvPr>
          <p:cNvSpPr txBox="1">
            <a:spLocks/>
          </p:cNvSpPr>
          <p:nvPr/>
        </p:nvSpPr>
        <p:spPr>
          <a:xfrm>
            <a:off x="3881786" y="820270"/>
            <a:ext cx="1352828" cy="3822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2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____</a:t>
            </a: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A3556E6D-E461-6395-F01E-D1D88B40277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57136" y="1138626"/>
            <a:ext cx="1113475" cy="363071"/>
          </a:xfrm>
          <a:prstGeom prst="curvedConnector3">
            <a:avLst>
              <a:gd name="adj1" fmla="val 5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8221DADC-0105-E242-F8C7-E53870152ECF}"/>
              </a:ext>
            </a:extLst>
          </p:cNvPr>
          <p:cNvSpPr txBox="1">
            <a:spLocks/>
          </p:cNvSpPr>
          <p:nvPr/>
        </p:nvSpPr>
        <p:spPr>
          <a:xfrm>
            <a:off x="1541433" y="1116713"/>
            <a:ext cx="1715703" cy="735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2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Questa const in realtà è un let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78DACF-EB21-4396-A727-3745FEC3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40DE172-5637-4B24-8989-DD264B66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25408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F7E424C-5083-4947-A056-27FB1E5E8518}"/>
              </a:ext>
            </a:extLst>
          </p:cNvPr>
          <p:cNvSpPr txBox="1">
            <a:spLocks/>
          </p:cNvSpPr>
          <p:nvPr/>
        </p:nvSpPr>
        <p:spPr>
          <a:xfrm>
            <a:off x="1311564" y="4544913"/>
            <a:ext cx="6354127" cy="971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chemeClr val="accent6"/>
                </a:solidFill>
                <a:latin typeface="+mn-lt"/>
              </a:rPr>
              <a:t>La parte commentata è quello che avrei fatto nel caso in cui avessi avuto un </a:t>
            </a:r>
            <a:r>
              <a:rPr lang="it-IT" sz="1800" dirty="0" err="1">
                <a:solidFill>
                  <a:schemeClr val="accent6"/>
                </a:solidFill>
                <a:latin typeface="+mn-lt"/>
              </a:rPr>
              <a:t>redirect</a:t>
            </a:r>
            <a:r>
              <a:rPr lang="it-IT" sz="1800" dirty="0">
                <a:solidFill>
                  <a:schemeClr val="accent6"/>
                </a:solidFill>
                <a:latin typeface="+mn-lt"/>
              </a:rPr>
              <a:t> uri valido per </a:t>
            </a:r>
            <a:r>
              <a:rPr lang="it-IT" sz="1800" dirty="0" err="1">
                <a:solidFill>
                  <a:schemeClr val="accent6"/>
                </a:solidFill>
                <a:latin typeface="+mn-lt"/>
              </a:rPr>
              <a:t>unsplash</a:t>
            </a:r>
            <a:r>
              <a:rPr lang="it-IT" sz="1800" dirty="0">
                <a:solidFill>
                  <a:schemeClr val="accent6"/>
                </a:solidFill>
                <a:latin typeface="+mn-lt"/>
              </a:rPr>
              <a:t>, quindi i passi che servivano per ottenere il token.</a:t>
            </a:r>
            <a:endParaRPr lang="it-IT" sz="4000" dirty="0">
              <a:solidFill>
                <a:schemeClr val="accent6"/>
              </a:solidFill>
            </a:endParaRPr>
          </a:p>
        </p:txBody>
      </p:sp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4DB76B54-6EC6-4665-B504-67D389D6816D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H="1" flipV="1">
            <a:off x="0" y="2212703"/>
            <a:ext cx="1311564" cy="2818117"/>
          </a:xfrm>
          <a:prstGeom prst="curvedConnector3">
            <a:avLst>
              <a:gd name="adj1" fmla="val -44771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olo 1">
            <a:extLst>
              <a:ext uri="{FF2B5EF4-FFF2-40B4-BE49-F238E27FC236}">
                <a16:creationId xmlns:a16="http://schemas.microsoft.com/office/drawing/2014/main" id="{8D863448-FA2B-42EF-8D29-60E0533D7330}"/>
              </a:ext>
            </a:extLst>
          </p:cNvPr>
          <p:cNvSpPr txBox="1">
            <a:spLocks/>
          </p:cNvSpPr>
          <p:nvPr/>
        </p:nvSpPr>
        <p:spPr>
          <a:xfrm>
            <a:off x="1311563" y="5162559"/>
            <a:ext cx="6354127" cy="1108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chemeClr val="accent6"/>
                </a:solidFill>
                <a:latin typeface="+mn-lt"/>
              </a:rPr>
              <a:t>Ma ipotizzando di poter ottenere il token in un altro modo (vedi slide successiva), bypasso il reindirizzamento per ottenere comunque l’autenticazione.</a:t>
            </a:r>
            <a:endParaRPr lang="it-IT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78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7C6917-7FDE-4499-B902-BB9A09C95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430982" cy="436697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6DCACF-8D86-415B-84BB-B77290B06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06" y="197261"/>
            <a:ext cx="6106693" cy="2312857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2E79926D-8194-4652-9B1C-F60B7A4B04D5}"/>
              </a:ext>
            </a:extLst>
          </p:cNvPr>
          <p:cNvSpPr/>
          <p:nvPr/>
        </p:nvSpPr>
        <p:spPr>
          <a:xfrm>
            <a:off x="1360089" y="1676399"/>
            <a:ext cx="477676" cy="1075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971002B5-559A-41FC-81AE-351C41197051}"/>
              </a:ext>
            </a:extLst>
          </p:cNvPr>
          <p:cNvCxnSpPr>
            <a:cxnSpLocks/>
            <a:stCxn id="16" idx="2"/>
            <a:endCxn id="23" idx="1"/>
          </p:cNvCxnSpPr>
          <p:nvPr/>
        </p:nvCxnSpPr>
        <p:spPr>
          <a:xfrm rot="16200000" flipH="1">
            <a:off x="-1273" y="3384176"/>
            <a:ext cx="3747246" cy="54684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olo 1">
            <a:extLst>
              <a:ext uri="{FF2B5EF4-FFF2-40B4-BE49-F238E27FC236}">
                <a16:creationId xmlns:a16="http://schemas.microsoft.com/office/drawing/2014/main" id="{2C8F7271-35B7-4C4C-ACF8-B88881789DC1}"/>
              </a:ext>
            </a:extLst>
          </p:cNvPr>
          <p:cNvSpPr txBox="1">
            <a:spLocks/>
          </p:cNvSpPr>
          <p:nvPr/>
        </p:nvSpPr>
        <p:spPr>
          <a:xfrm>
            <a:off x="2145773" y="5045314"/>
            <a:ext cx="6354127" cy="971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FF0000"/>
                </a:solidFill>
                <a:latin typeface="+mn-lt"/>
              </a:rPr>
              <a:t>Cliccando qui, </a:t>
            </a:r>
            <a:r>
              <a:rPr lang="it-IT" sz="1800" dirty="0" err="1">
                <a:solidFill>
                  <a:srgbClr val="FF0000"/>
                </a:solidFill>
                <a:latin typeface="+mn-lt"/>
              </a:rPr>
              <a:t>unsplash</a:t>
            </a:r>
            <a:r>
              <a:rPr lang="it-IT" sz="1800" dirty="0">
                <a:solidFill>
                  <a:srgbClr val="FF0000"/>
                </a:solidFill>
                <a:latin typeface="+mn-lt"/>
              </a:rPr>
              <a:t> mi permette di fare una prova di autenticazione, generando un codice (che è ciò che ci serve per ottenere il token).</a:t>
            </a:r>
            <a:endParaRPr lang="it-IT" sz="4000" dirty="0">
              <a:solidFill>
                <a:srgbClr val="FF0000"/>
              </a:solidFill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F00CADA2-4A48-444B-B924-699C73F7013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49443" y="1643017"/>
            <a:ext cx="4016184" cy="4269398"/>
          </a:xfrm>
          <a:prstGeom prst="curvedConnector4">
            <a:avLst>
              <a:gd name="adj1" fmla="val -15960"/>
              <a:gd name="adj2" fmla="val 995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33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olo 1">
            <a:extLst>
              <a:ext uri="{FF2B5EF4-FFF2-40B4-BE49-F238E27FC236}">
                <a16:creationId xmlns:a16="http://schemas.microsoft.com/office/drawing/2014/main" id="{2C8F7271-35B7-4C4C-ACF8-B88881789DC1}"/>
              </a:ext>
            </a:extLst>
          </p:cNvPr>
          <p:cNvSpPr txBox="1">
            <a:spLocks/>
          </p:cNvSpPr>
          <p:nvPr/>
        </p:nvSpPr>
        <p:spPr>
          <a:xfrm>
            <a:off x="0" y="1096725"/>
            <a:ext cx="5271247" cy="892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FF0000"/>
                </a:solidFill>
                <a:latin typeface="+mn-lt"/>
              </a:rPr>
              <a:t>A questo punto effettuo la richiesta post per ottenere il token di sessione dal codice ottenuto</a:t>
            </a:r>
            <a:endParaRPr lang="it-IT" sz="4000" dirty="0">
              <a:solidFill>
                <a:srgbClr val="FF0000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BD5FC9F-B287-4BFD-A5DD-24D4D2D9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898"/>
            <a:ext cx="12192000" cy="4792102"/>
          </a:xfrm>
          <a:prstGeom prst="rect">
            <a:avLst/>
          </a:prstGeom>
        </p:spPr>
      </p:pic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0F607378-CF1D-4C34-8811-FAD9169132AB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6659506" y="1498229"/>
            <a:ext cx="2736457" cy="137944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28092C68-AFAD-4F1F-BE42-A44F84A3DF00}"/>
              </a:ext>
            </a:extLst>
          </p:cNvPr>
          <p:cNvSpPr/>
          <p:nvPr/>
        </p:nvSpPr>
        <p:spPr>
          <a:xfrm>
            <a:off x="5421101" y="2877669"/>
            <a:ext cx="2942970" cy="170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66FF307-E100-41B8-BFAD-B80502BE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0" y="35926"/>
            <a:ext cx="5063620" cy="138049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C12E237-F240-4126-A7DF-25F00C69C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26" y="0"/>
            <a:ext cx="5592074" cy="1498229"/>
          </a:xfrm>
          <a:prstGeom prst="rect">
            <a:avLst/>
          </a:prstGeom>
        </p:spPr>
      </p:pic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994B6538-756E-4C1E-9F1C-09C20598A218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5551571" y="1536654"/>
            <a:ext cx="1461246" cy="12207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3AE765AC-934E-41C3-8966-4DBFAA2D4CB2}"/>
              </a:ext>
            </a:extLst>
          </p:cNvPr>
          <p:cNvSpPr/>
          <p:nvPr/>
        </p:nvSpPr>
        <p:spPr>
          <a:xfrm>
            <a:off x="638145" y="2877668"/>
            <a:ext cx="2642937" cy="170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2" name="Titolo 1">
            <a:extLst>
              <a:ext uri="{FF2B5EF4-FFF2-40B4-BE49-F238E27FC236}">
                <a16:creationId xmlns:a16="http://schemas.microsoft.com/office/drawing/2014/main" id="{9CD369D3-7D73-47CA-A4E6-4E9BE586CFF1}"/>
              </a:ext>
            </a:extLst>
          </p:cNvPr>
          <p:cNvSpPr txBox="1">
            <a:spLocks/>
          </p:cNvSpPr>
          <p:nvPr/>
        </p:nvSpPr>
        <p:spPr>
          <a:xfrm>
            <a:off x="4249881" y="3810001"/>
            <a:ext cx="3782495" cy="33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FF0000"/>
                </a:solidFill>
                <a:latin typeface="+mn-lt"/>
              </a:rPr>
              <a:t>Codice ottenuto prima (manualmente)</a:t>
            </a:r>
            <a:endParaRPr lang="it-IT" sz="4000" dirty="0">
              <a:solidFill>
                <a:srgbClr val="FF0000"/>
              </a:solidFill>
            </a:endParaRPr>
          </a:p>
        </p:txBody>
      </p:sp>
      <p:cxnSp>
        <p:nvCxnSpPr>
          <p:cNvPr id="33" name="Connettore curvo 32">
            <a:extLst>
              <a:ext uri="{FF2B5EF4-FFF2-40B4-BE49-F238E27FC236}">
                <a16:creationId xmlns:a16="http://schemas.microsoft.com/office/drawing/2014/main" id="{D42EA8C2-44BD-43E7-9831-4F95C2DBECA8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3281082" y="2962834"/>
            <a:ext cx="968799" cy="1013014"/>
          </a:xfrm>
          <a:prstGeom prst="curvedConnector3">
            <a:avLst>
              <a:gd name="adj1" fmla="val 176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76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702</TotalTime>
  <Words>685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Office Theme</vt:lpstr>
      <vt:lpstr>MHW3</vt:lpstr>
      <vt:lpstr>Descrizione del progetto</vt:lpstr>
      <vt:lpstr>API di Coingecko</vt:lpstr>
      <vt:lpstr>API di Coinranking</vt:lpstr>
      <vt:lpstr>API di Unsplash (con chiave)</vt:lpstr>
      <vt:lpstr>API di Unsplash (con OAuth2) (Solo JS)</vt:lpstr>
      <vt:lpstr>Presentazione standard di PowerPoint</vt:lpstr>
      <vt:lpstr>Presentazione standard di PowerPoint</vt:lpstr>
      <vt:lpstr>Presentazione standard di PowerPoint</vt:lpstr>
      <vt:lpstr>Parte html per le API di Unsplash e funzionamento </vt:lpstr>
      <vt:lpstr>API Spotify(con OAuth2) (Solo JS)</vt:lpstr>
      <vt:lpstr>API Spotify(con OAuth2) (Solo JS)</vt:lpstr>
      <vt:lpstr>API Spotify (funzionamento)</vt:lpstr>
      <vt:lpstr>Formato delle risposte</vt:lpstr>
      <vt:lpstr>Formato delle risposte delle API di Spotify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STEFANO SANNINO</cp:lastModifiedBy>
  <cp:revision>29</cp:revision>
  <dcterms:created xsi:type="dcterms:W3CDTF">2021-03-24T16:57:46Z</dcterms:created>
  <dcterms:modified xsi:type="dcterms:W3CDTF">2022-04-29T17:53:40Z</dcterms:modified>
</cp:coreProperties>
</file>